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760804"/>
          </a:xfrm>
        </p:spPr>
        <p:txBody>
          <a:bodyPr>
            <a:normAutofit/>
          </a:bodyPr>
          <a:lstStyle/>
          <a:p>
            <a:r>
              <a:rPr lang="pt-PT" sz="4800" smtClean="0"/>
              <a:t>REQUALIFICAÇÃO </a:t>
            </a:r>
            <a:r>
              <a:rPr lang="pt-PT" sz="4800" dirty="0" smtClean="0"/>
              <a:t>URBANA DO CENTRO HISTÓRICO DE BENAVENTE</a:t>
            </a:r>
            <a:endParaRPr lang="pt-PT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15" y="4059252"/>
            <a:ext cx="7315200" cy="636692"/>
          </a:xfrm>
        </p:spPr>
        <p:txBody>
          <a:bodyPr>
            <a:normAutofit/>
          </a:bodyPr>
          <a:lstStyle/>
          <a:p>
            <a:r>
              <a:rPr lang="pt-PT" sz="2800" dirty="0" smtClean="0"/>
              <a:t>PARQUE DE ESTACIONAMENTO PERIFÉRICO </a:t>
            </a:r>
            <a:endParaRPr lang="pt-PT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36" y="1517515"/>
            <a:ext cx="2355105" cy="38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43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762263" y="650338"/>
            <a:ext cx="7315200" cy="2084842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REDE DE DRENAGEM DE ÁGUAS </a:t>
            </a: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PLUVIAIS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Requalificação do coletor de drenagem de águas pluviais na </a:t>
            </a:r>
            <a:r>
              <a:rPr lang="pt-PT" dirty="0"/>
              <a:t>Rua Dr. Ruy </a:t>
            </a:r>
            <a:r>
              <a:rPr lang="pt-PT" dirty="0" smtClean="0"/>
              <a:t>d’Azevedo com aumento </a:t>
            </a:r>
            <a:r>
              <a:rPr lang="pt-PT" dirty="0"/>
              <a:t>do número de sumidouros </a:t>
            </a:r>
            <a:endParaRPr lang="pt-PT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Criação de nova rede na zona do estacionamento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Encaminhamento das </a:t>
            </a:r>
            <a:r>
              <a:rPr lang="pt-PT" dirty="0"/>
              <a:t>águas </a:t>
            </a:r>
            <a:r>
              <a:rPr lang="pt-PT" dirty="0" smtClean="0"/>
              <a:t>pluviais para o Rio Sorraia.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b="7206"/>
          <a:stretch/>
        </p:blipFill>
        <p:spPr>
          <a:xfrm>
            <a:off x="3762263" y="3246295"/>
            <a:ext cx="6442052" cy="316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88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762263" y="650337"/>
            <a:ext cx="7315200" cy="4822265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MURO DE SUPORTE E ESCADAS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Executado em Betão Armado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Com uma altura variável, de 0,60metros a 3,75metros.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0524" t="35209" r="835" b="29600"/>
          <a:stretch/>
        </p:blipFill>
        <p:spPr>
          <a:xfrm>
            <a:off x="3574762" y="2665379"/>
            <a:ext cx="7961317" cy="20038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2602" t="11255" r="13595" b="70379"/>
          <a:stretch/>
        </p:blipFill>
        <p:spPr>
          <a:xfrm flipH="1">
            <a:off x="3574762" y="4838431"/>
            <a:ext cx="8088702" cy="9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6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762263" y="1013295"/>
            <a:ext cx="7315200" cy="4822265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MURO DE SUPORTE E ESCADAS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Executado em Betão Armado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dirty="0" smtClean="0"/>
              <a:t>Com uma altura variável, entre 0,60metros e 3,75metros.</a:t>
            </a:r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9957" t="13463" r="47120" b="35274"/>
          <a:stretch/>
        </p:blipFill>
        <p:spPr>
          <a:xfrm>
            <a:off x="3968590" y="2976663"/>
            <a:ext cx="2451370" cy="308366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29749" t="17557" r="32953" b="28406"/>
          <a:stretch/>
        </p:blipFill>
        <p:spPr>
          <a:xfrm>
            <a:off x="7197908" y="2976663"/>
            <a:ext cx="3879555" cy="31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26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620021" y="729702"/>
            <a:ext cx="7315200" cy="4465753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DECISÕES CONTRATUAIS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 smtClean="0"/>
              <a:t>Entidade adjudicatária- </a:t>
            </a:r>
            <a:r>
              <a:rPr lang="pt-PT" sz="2400" dirty="0" err="1"/>
              <a:t>Gasfomento</a:t>
            </a:r>
            <a:r>
              <a:rPr lang="pt-PT" sz="2400" dirty="0"/>
              <a:t> – Sistemas e Instalações de Gás, S.A.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/>
              <a:t>Consignação da obra </a:t>
            </a:r>
            <a:r>
              <a:rPr lang="pt-PT" sz="2400" dirty="0" smtClean="0"/>
              <a:t>a 22-10-2019</a:t>
            </a:r>
            <a:endParaRPr lang="pt-PT" sz="24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 smtClean="0"/>
              <a:t>Valor da adjudicação </a:t>
            </a:r>
            <a:r>
              <a:rPr lang="pt-PT" sz="2400" smtClean="0"/>
              <a:t>– 330.932,41 </a:t>
            </a:r>
            <a:r>
              <a:rPr lang="pt-PT" sz="2400" dirty="0"/>
              <a:t>€ + IVA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/>
              <a:t>Área de Intervenção – 3.462,00 m2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/>
              <a:t>Prazo de Execução – 240 dias (8 meses</a:t>
            </a:r>
            <a:r>
              <a:rPr lang="pt-PT" sz="2400" dirty="0" smtClean="0"/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PT" sz="2400" dirty="0" smtClean="0"/>
              <a:t>Concluído</a:t>
            </a:r>
            <a:endParaRPr lang="pt-PT" sz="2400" dirty="0"/>
          </a:p>
          <a:p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  <p:pic>
        <p:nvPicPr>
          <p:cNvPr id="4" name="Imagem 3" descr="barra_cofin_FED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0021" y="5317767"/>
            <a:ext cx="8424667" cy="1353472"/>
          </a:xfrm>
          <a:prstGeom prst="rect">
            <a:avLst/>
          </a:prstGeom>
        </p:spPr>
      </p:pic>
      <p:pic>
        <p:nvPicPr>
          <p:cNvPr id="5" name="Imagem 4" descr="Logo CMB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08354" y="1728947"/>
            <a:ext cx="2452721" cy="3588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503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8337" y="1143000"/>
            <a:ext cx="3200399" cy="2377440"/>
          </a:xfrm>
        </p:spPr>
        <p:txBody>
          <a:bodyPr/>
          <a:lstStyle/>
          <a:p>
            <a:pPr lvl="0">
              <a:spcBef>
                <a:spcPts val="1200"/>
              </a:spcBef>
            </a:pPr>
            <a:r>
              <a:rPr lang="pt-PT" sz="2800" spc="0" dirty="0">
                <a:solidFill>
                  <a:srgbClr val="A9A57C">
                    <a:lumMod val="20000"/>
                    <a:lumOff val="80000"/>
                  </a:srgbClr>
                </a:solidFill>
                <a:ea typeface="+mn-ea"/>
                <a:cs typeface="+mn-cs"/>
              </a:rPr>
              <a:t>PARQUE DE ESTACIONAMENTO PERIFÉRICO </a:t>
            </a:r>
            <a:br>
              <a:rPr lang="pt-PT" sz="2800" spc="0" dirty="0">
                <a:solidFill>
                  <a:srgbClr val="A9A57C">
                    <a:lumMod val="20000"/>
                    <a:lumOff val="80000"/>
                  </a:srgbClr>
                </a:solidFill>
                <a:ea typeface="+mn-ea"/>
                <a:cs typeface="+mn-cs"/>
              </a:rPr>
            </a:br>
            <a:r>
              <a:rPr lang="pt-PT" sz="2800" spc="0" dirty="0" smtClean="0">
                <a:solidFill>
                  <a:srgbClr val="A9A57C">
                    <a:lumMod val="20000"/>
                    <a:lumOff val="80000"/>
                  </a:srgbClr>
                </a:solidFill>
                <a:ea typeface="+mn-ea"/>
                <a:cs typeface="+mn-cs"/>
              </a:rPr>
              <a:t/>
            </a:r>
            <a:br>
              <a:rPr lang="pt-PT" sz="2800" spc="0" dirty="0" smtClean="0">
                <a:solidFill>
                  <a:srgbClr val="A9A57C">
                    <a:lumMod val="20000"/>
                    <a:lumOff val="80000"/>
                  </a:srgbClr>
                </a:solidFill>
                <a:ea typeface="+mn-ea"/>
                <a:cs typeface="+mn-cs"/>
              </a:rPr>
            </a:br>
            <a:r>
              <a:rPr lang="pt-PT" sz="2000" spc="0" dirty="0" smtClean="0">
                <a:solidFill>
                  <a:srgbClr val="A9A57C">
                    <a:lumMod val="20000"/>
                    <a:lumOff val="80000"/>
                  </a:srgbClr>
                </a:solidFill>
                <a:ea typeface="+mn-ea"/>
                <a:cs typeface="+mn-cs"/>
              </a:rPr>
              <a:t>Fotos </a:t>
            </a:r>
            <a:endParaRPr lang="pt-PT" sz="2000" dirty="0"/>
          </a:p>
        </p:txBody>
      </p:sp>
      <p:pic>
        <p:nvPicPr>
          <p:cNvPr id="7" name="Marcador de Posição da Imagem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7" r="7057"/>
          <a:stretch>
            <a:fillRect/>
          </a:stretch>
        </p:blipFill>
        <p:spPr>
          <a:xfrm>
            <a:off x="7819300" y="3910754"/>
            <a:ext cx="3824482" cy="2168963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47" y="3916648"/>
            <a:ext cx="3834065" cy="216306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299" y="778042"/>
            <a:ext cx="3824483" cy="215766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748" y="778043"/>
            <a:ext cx="3834064" cy="216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08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0015" y="963038"/>
            <a:ext cx="7315200" cy="2102342"/>
          </a:xfrm>
        </p:spPr>
        <p:txBody>
          <a:bodyPr>
            <a:normAutofit/>
          </a:bodyPr>
          <a:lstStyle/>
          <a:p>
            <a:r>
              <a:rPr lang="pt-PT" sz="4800" dirty="0" smtClean="0"/>
              <a:t>REQUALIDICAÇÃO URBANA DO CENTRO HISTÓRICO DE BENAVENTE</a:t>
            </a:r>
            <a:endParaRPr lang="pt-PT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15" y="2978210"/>
            <a:ext cx="7315200" cy="914400"/>
          </a:xfrm>
        </p:spPr>
        <p:txBody>
          <a:bodyPr>
            <a:normAutofit/>
          </a:bodyPr>
          <a:lstStyle/>
          <a:p>
            <a:r>
              <a:rPr lang="pt-PT" sz="2800" dirty="0" smtClean="0"/>
              <a:t>PARQUE DE ESTACIONAMENTO PERIFÉRICO </a:t>
            </a:r>
            <a:endParaRPr lang="pt-PT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36" y="1517515"/>
            <a:ext cx="2355105" cy="38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6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1381787"/>
          </a:xfrm>
        </p:spPr>
        <p:txBody>
          <a:bodyPr anchor="t" anchorCtr="0">
            <a:normAutofit lnSpcReduction="10000"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LOCALIZAÇÃO</a:t>
            </a:r>
          </a:p>
          <a:p>
            <a:pPr marL="0" indent="0">
              <a:buNone/>
            </a:pPr>
            <a:r>
              <a:rPr lang="pt-PT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Na zona de transição urbana - Rua Dr. Ruy d’Azevedo com o </a:t>
            </a:r>
          </a:p>
          <a:p>
            <a:pPr marL="0" indent="0">
              <a:buNone/>
            </a:pPr>
            <a:r>
              <a:rPr lang="pt-PT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Parque Ribeirinho.</a:t>
            </a:r>
            <a:endParaRPr lang="pt-PT" spc="-1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40501" t="41199" r="22318" b="15795"/>
          <a:stretch/>
        </p:blipFill>
        <p:spPr>
          <a:xfrm>
            <a:off x="7852610" y="3357771"/>
            <a:ext cx="3801979" cy="247357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84" y="1013295"/>
            <a:ext cx="2935403" cy="482226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l="17887" t="18712" r="10581" b="5500"/>
          <a:stretch/>
        </p:blipFill>
        <p:spPr>
          <a:xfrm>
            <a:off x="3593088" y="3360822"/>
            <a:ext cx="4145443" cy="24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84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anchor="t" anchorCtr="0">
            <a:normAutofit lnSpcReduction="10000"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OBJECTIVOS</a:t>
            </a:r>
          </a:p>
          <a:p>
            <a:r>
              <a:rPr lang="pt-PT" dirty="0" smtClean="0"/>
              <a:t>Melhoria </a:t>
            </a:r>
            <a:r>
              <a:rPr lang="pt-PT" dirty="0"/>
              <a:t>da circulação e estacionamento; </a:t>
            </a:r>
          </a:p>
          <a:p>
            <a:r>
              <a:rPr lang="pt-PT" dirty="0" smtClean="0"/>
              <a:t>Melhoria </a:t>
            </a:r>
            <a:r>
              <a:rPr lang="pt-PT" dirty="0"/>
              <a:t>da qualidade e segurança dos espaços públicos afetos à circulação/ permanência de veículos motorizados, bicicletas e peões; </a:t>
            </a:r>
            <a:endParaRPr lang="pt-PT" dirty="0" smtClean="0"/>
          </a:p>
          <a:p>
            <a:r>
              <a:rPr lang="pt-PT" dirty="0" smtClean="0"/>
              <a:t>Eliminação</a:t>
            </a:r>
            <a:r>
              <a:rPr lang="pt-PT" dirty="0"/>
              <a:t>/ redução dos fenómenos de congestionamento e/ ou conflitos na via pública; </a:t>
            </a:r>
          </a:p>
          <a:p>
            <a:r>
              <a:rPr lang="pt-PT" dirty="0" smtClean="0"/>
              <a:t>Aumentar </a:t>
            </a:r>
            <a:r>
              <a:rPr lang="pt-PT" dirty="0"/>
              <a:t>o espaço no centro da vila para fruição dos cidadãos; </a:t>
            </a:r>
          </a:p>
          <a:p>
            <a:r>
              <a:rPr lang="pt-PT" dirty="0" smtClean="0"/>
              <a:t>Reduzir </a:t>
            </a:r>
            <a:r>
              <a:rPr lang="pt-PT" dirty="0"/>
              <a:t>o espaço para a circulação de automóveis; </a:t>
            </a:r>
          </a:p>
          <a:p>
            <a:r>
              <a:rPr lang="pt-PT" dirty="0" smtClean="0"/>
              <a:t>Reduzir </a:t>
            </a:r>
            <a:r>
              <a:rPr lang="pt-PT" dirty="0"/>
              <a:t>o espaço nos centros urbanos destinado ao estacionamento à superfície, em particular, associado a movimentos pendulares; </a:t>
            </a:r>
          </a:p>
          <a:p>
            <a:r>
              <a:rPr lang="pt-PT" dirty="0" smtClean="0"/>
              <a:t>Criar </a:t>
            </a:r>
            <a:r>
              <a:rPr lang="pt-PT" dirty="0"/>
              <a:t>zonas com baixos níveis de circulação automóvel e com velocidade reduzida;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84" y="1013295"/>
            <a:ext cx="2935403" cy="48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37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anchor="t" anchorCtr="0">
            <a:normAutofit lnSpcReduction="10000"/>
          </a:bodyPr>
          <a:lstStyle/>
          <a:p>
            <a:pPr marL="0" indent="0">
              <a:buNone/>
            </a:pPr>
            <a:r>
              <a:rPr lang="pt-PT" sz="35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OBJECTIVOS</a:t>
            </a:r>
          </a:p>
          <a:p>
            <a:r>
              <a:rPr lang="pt-PT" dirty="0" smtClean="0"/>
              <a:t>Aumentar </a:t>
            </a:r>
            <a:r>
              <a:rPr lang="pt-PT" dirty="0"/>
              <a:t>a segurança rodoviária com particular destaque para os peões/ bicicletas; </a:t>
            </a:r>
          </a:p>
          <a:p>
            <a:r>
              <a:rPr lang="pt-PT" dirty="0" smtClean="0"/>
              <a:t>Reduzir </a:t>
            </a:r>
            <a:r>
              <a:rPr lang="pt-PT" dirty="0"/>
              <a:t>o tempo de circulação automóvel despendido na procura de lugar de estacionamento; </a:t>
            </a:r>
          </a:p>
          <a:p>
            <a:r>
              <a:rPr lang="pt-PT" dirty="0" smtClean="0"/>
              <a:t>Assegurar </a:t>
            </a:r>
            <a:r>
              <a:rPr lang="pt-PT" dirty="0"/>
              <a:t>a acessibilidade universal ao Centro da Vila, assim como promover a mobilidade dos moradores, trabalhadores e visitantes; </a:t>
            </a:r>
          </a:p>
          <a:p>
            <a:r>
              <a:rPr lang="pt-PT" dirty="0" smtClean="0"/>
              <a:t>Potenciar </a:t>
            </a:r>
            <a:r>
              <a:rPr lang="pt-PT" dirty="0"/>
              <a:t>o desenvolvimento das atividades económicas localizadas no centro da vila; </a:t>
            </a:r>
          </a:p>
          <a:p>
            <a:r>
              <a:rPr lang="pt-PT" dirty="0" smtClean="0"/>
              <a:t>Promover </a:t>
            </a:r>
            <a:r>
              <a:rPr lang="pt-PT" dirty="0"/>
              <a:t>atividades culturais/ criativas ou de lazer; </a:t>
            </a:r>
          </a:p>
          <a:p>
            <a:r>
              <a:rPr lang="pt-PT" dirty="0" smtClean="0"/>
              <a:t>Priorização </a:t>
            </a:r>
            <a:r>
              <a:rPr lang="pt-PT" dirty="0"/>
              <a:t>do peão, </a:t>
            </a:r>
            <a:r>
              <a:rPr lang="pt-PT" dirty="0" err="1"/>
              <a:t>pedonalizando</a:t>
            </a:r>
            <a:r>
              <a:rPr lang="pt-PT" dirty="0"/>
              <a:t> algumas vias e criando espaços públicos mais atrativos e confortáveis. </a:t>
            </a:r>
          </a:p>
          <a:p>
            <a:r>
              <a:rPr lang="pt-PT" dirty="0" smtClean="0"/>
              <a:t>Criação </a:t>
            </a:r>
            <a:r>
              <a:rPr lang="pt-PT" dirty="0"/>
              <a:t>de uma imagem de marca identitária, reconhecida e valorizada, para o Centro da Vila.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84" y="1013295"/>
            <a:ext cx="2935403" cy="48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50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8" y="539823"/>
            <a:ext cx="7315200" cy="5120640"/>
          </a:xfrm>
        </p:spPr>
        <p:txBody>
          <a:bodyPr anchor="t" anchorCtr="0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PROPOSTA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PT" sz="1900" dirty="0" smtClean="0"/>
              <a:t>Criados </a:t>
            </a:r>
            <a:r>
              <a:rPr lang="pt-PT" sz="1900" dirty="0"/>
              <a:t>72 lugares de estacionamento;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PT" sz="1900" dirty="0"/>
              <a:t>Reperfilamento da Rua Dr. Ruy d’Azevedo;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PT" sz="1900" dirty="0"/>
              <a:t>Melhoria do sistema de escoamento das águas pluviais.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l="3755" t="10912" r="21650" b="3975"/>
          <a:stretch/>
        </p:blipFill>
        <p:spPr>
          <a:xfrm>
            <a:off x="4151279" y="2468515"/>
            <a:ext cx="6069491" cy="389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9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CONSIDERAÇÕES CONSTRUTIVAS</a:t>
            </a:r>
          </a:p>
          <a:p>
            <a:r>
              <a:rPr lang="pt-PT" dirty="0" smtClean="0"/>
              <a:t>ÁREAS PEDONAIS - em </a:t>
            </a:r>
            <a:r>
              <a:rPr lang="pt-PT" dirty="0"/>
              <a:t>cubo de granito amarelo, de dimensão 5 x 5 x 5 cm (cubos de 1ª ou 2ª escolha) e acabamento </a:t>
            </a:r>
            <a:r>
              <a:rPr lang="pt-PT" dirty="0" smtClean="0"/>
              <a:t>areado;</a:t>
            </a:r>
          </a:p>
          <a:p>
            <a:r>
              <a:rPr lang="pt-PT" dirty="0" smtClean="0"/>
              <a:t>ÁREAS DE ESTACIONAMENTO - em cubo </a:t>
            </a:r>
            <a:r>
              <a:rPr lang="pt-PT" dirty="0"/>
              <a:t>de granito cinza </a:t>
            </a:r>
            <a:r>
              <a:rPr lang="pt-PT" dirty="0" smtClean="0"/>
              <a:t>escuro </a:t>
            </a:r>
            <a:r>
              <a:rPr lang="pt-PT" dirty="0"/>
              <a:t>com </a:t>
            </a:r>
            <a:r>
              <a:rPr lang="pt-PT" dirty="0" smtClean="0"/>
              <a:t>11x11x11cm, acabamento areado, </a:t>
            </a:r>
            <a:r>
              <a:rPr lang="pt-PT" dirty="0"/>
              <a:t>a separação entre lugares de </a:t>
            </a:r>
            <a:r>
              <a:rPr lang="pt-PT" dirty="0" smtClean="0"/>
              <a:t>estacionamento com </a:t>
            </a:r>
            <a:r>
              <a:rPr lang="pt-PT" dirty="0"/>
              <a:t>uma fiada de guia em </a:t>
            </a:r>
            <a:r>
              <a:rPr lang="pt-PT" dirty="0" smtClean="0"/>
              <a:t>granito;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3752928"/>
            <a:ext cx="3403196" cy="223182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868" y="3756588"/>
            <a:ext cx="3653507" cy="222816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50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CONSIDERAÇÕES CONSTRUTIVAS</a:t>
            </a:r>
          </a:p>
          <a:p>
            <a:r>
              <a:rPr lang="pt-PT" dirty="0" smtClean="0"/>
              <a:t>BOLSA DE ESTACIONAMENTO - </a:t>
            </a:r>
            <a:r>
              <a:rPr lang="pt-PT" dirty="0"/>
              <a:t>em grelhas de </a:t>
            </a:r>
            <a:r>
              <a:rPr lang="pt-PT" dirty="0" smtClean="0"/>
              <a:t>enrelvamento, garantindo </a:t>
            </a:r>
            <a:r>
              <a:rPr lang="pt-PT" dirty="0"/>
              <a:t>assim a permeabilidade do solo. </a:t>
            </a:r>
            <a:endParaRPr lang="pt-PT" dirty="0" smtClean="0"/>
          </a:p>
          <a:p>
            <a:r>
              <a:rPr lang="pt-PT" dirty="0" smtClean="0"/>
              <a:t>REDE VIÁRIA - em betuminoso </a:t>
            </a:r>
            <a:r>
              <a:rPr lang="pt-PT" dirty="0"/>
              <a:t>e paralelo de granito cinza de </a:t>
            </a:r>
            <a:r>
              <a:rPr lang="pt-PT" dirty="0" smtClean="0"/>
              <a:t>10x20x11cm.</a:t>
            </a:r>
          </a:p>
          <a:p>
            <a:endParaRPr lang="pt-PT" dirty="0"/>
          </a:p>
        </p:txBody>
      </p:sp>
      <p:pic>
        <p:nvPicPr>
          <p:cNvPr id="1026" name="Picture 2" descr="Ref. 300 - Grelha de Enrelvamen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69" y="3484063"/>
            <a:ext cx="3764006" cy="250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21" y="3484063"/>
            <a:ext cx="3334248" cy="250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09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4971452"/>
          </a:xfrm>
        </p:spPr>
        <p:txBody>
          <a:bodyPr anchor="t" anchorCtr="0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pt-PT" sz="35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MOBILIÁRIO URBANO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t-PT" sz="2400" dirty="0" smtClean="0"/>
              <a:t>Procurou-se </a:t>
            </a:r>
            <a:r>
              <a:rPr lang="pt-PT" sz="2400" dirty="0"/>
              <a:t>que o mobiliário urbano e a sua distribuição espacial, responda às solicitações dos diversos espaços, tal como se prevê que venham a funcionar.</a:t>
            </a:r>
          </a:p>
          <a:p>
            <a:pPr marL="0" indent="0">
              <a:buNone/>
            </a:pPr>
            <a:endParaRPr lang="pt-PT" sz="2400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sz="1700" i="1" dirty="0" smtClean="0"/>
              <a:t>Papeleira </a:t>
            </a:r>
            <a:r>
              <a:rPr lang="pt-PT" sz="1700" i="1" dirty="0"/>
              <a:t>em aço </a:t>
            </a:r>
            <a:r>
              <a:rPr lang="pt-PT" sz="1700" i="1" dirty="0" smtClean="0"/>
              <a:t>                                          Banco </a:t>
            </a:r>
            <a:r>
              <a:rPr lang="pt-PT" sz="1700" i="1" dirty="0"/>
              <a:t>com encosto e apoio de braço                               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68" y="2548646"/>
            <a:ext cx="2111437" cy="29497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851" y="2548646"/>
            <a:ext cx="4584617" cy="29497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43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361594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pt-PT" sz="3200" spc="-1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ILUMINAÇÃO </a:t>
            </a:r>
            <a:r>
              <a:rPr lang="pt-PT" sz="3200" spc="-1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PÚBLICA</a:t>
            </a:r>
          </a:p>
          <a:p>
            <a:r>
              <a:rPr lang="pt-PT" dirty="0" smtClean="0"/>
              <a:t>Objetivo </a:t>
            </a:r>
            <a:r>
              <a:rPr lang="pt-PT" dirty="0"/>
              <a:t>principal é assegurar a todos os utentes a circulação noturna em boas condições de segurança e de </a:t>
            </a:r>
            <a:r>
              <a:rPr lang="pt-PT" dirty="0" smtClean="0"/>
              <a:t>conforto</a:t>
            </a:r>
            <a:r>
              <a:rPr lang="pt-PT" dirty="0"/>
              <a:t>.</a:t>
            </a:r>
            <a:endParaRPr lang="pt-PT" dirty="0" smtClean="0"/>
          </a:p>
          <a:p>
            <a:r>
              <a:rPr lang="pt-PT" dirty="0" smtClean="0"/>
              <a:t>será constituída por </a:t>
            </a:r>
            <a:r>
              <a:rPr lang="pt-PT" dirty="0"/>
              <a:t>focos luminosos (luminárias integradas a leds e dispositivos de fixação) e respetiva rede elétrica de alimentação</a:t>
            </a:r>
            <a:r>
              <a:rPr lang="pt-PT" dirty="0" smtClean="0"/>
              <a:t>.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pPr marL="0" indent="0">
              <a:buNone/>
            </a:pPr>
            <a:r>
              <a:rPr lang="pt-PT" sz="1600" i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Aplicação na </a:t>
            </a:r>
            <a:r>
              <a:rPr lang="pt-PT" sz="1600" i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zona do </a:t>
            </a:r>
            <a:r>
              <a:rPr lang="pt-PT" sz="1600" i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estacionamento    </a:t>
            </a:r>
            <a:r>
              <a:rPr lang="pt-PT" sz="1600" i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          Aplicação </a:t>
            </a:r>
            <a:r>
              <a:rPr lang="pt-PT" sz="1600" i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na zona viária </a:t>
            </a:r>
            <a:r>
              <a:rPr lang="pt-PT" sz="1600" i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e Estacionamento</a:t>
            </a:r>
            <a:endParaRPr lang="pt-PT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38" y="1013295"/>
            <a:ext cx="2935403" cy="482226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268" y="2884044"/>
            <a:ext cx="2424121" cy="270942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523" y="2884044"/>
            <a:ext cx="3702945" cy="270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8202"/>
      </p:ext>
    </p:extLst>
  </p:cSld>
  <p:clrMapOvr>
    <a:masterClrMapping/>
  </p:clrMapOvr>
</p:sld>
</file>

<file path=ppt/theme/theme1.xml><?xml version="1.0" encoding="utf-8"?>
<a:theme xmlns:a="http://schemas.openxmlformats.org/drawingml/2006/main" name="Moldura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TM03457475[[fn=Moldura]]</Template>
  <TotalTime>4223</TotalTime>
  <Words>579</Words>
  <Application>Microsoft Office PowerPoint</Application>
  <PresentationFormat>Ecrã Panorâmico</PresentationFormat>
  <Paragraphs>79</Paragraphs>
  <Slides>15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15</vt:i4>
      </vt:variant>
    </vt:vector>
  </HeadingPairs>
  <TitlesOfParts>
    <vt:vector size="18" baseType="lpstr">
      <vt:lpstr>Corbel</vt:lpstr>
      <vt:lpstr>Wingdings 2</vt:lpstr>
      <vt:lpstr>Moldura</vt:lpstr>
      <vt:lpstr>REQUALIFICAÇÃO URBANA DO CENTRO HISTÓRICO DE BENAVENTE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PARQUE DE ESTACIONAMENTO PERIFÉRICO   Fotos </vt:lpstr>
      <vt:lpstr>REQUALIDICAÇÃO URBANA DO CENTRO HISTÓRICO DE BENAVENTE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REQUALIDICAÇÃO URBANA DO CENTRO HISTÓRICO DE BENAVENTE</dc:title>
  <dc:creator>Ana Cristina Brigham da Silva Ramalho Correia Rosa</dc:creator>
  <cp:lastModifiedBy>Jorge Miguel Serrano de Sousa Correia</cp:lastModifiedBy>
  <cp:revision>34</cp:revision>
  <dcterms:created xsi:type="dcterms:W3CDTF">2019-06-11T10:31:04Z</dcterms:created>
  <dcterms:modified xsi:type="dcterms:W3CDTF">2021-03-29T13:43:55Z</dcterms:modified>
</cp:coreProperties>
</file>