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69" r:id="rId4"/>
    <p:sldId id="258" r:id="rId5"/>
    <p:sldId id="270" r:id="rId6"/>
    <p:sldId id="259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581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88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267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63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6642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938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482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9111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250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330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51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802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388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857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611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278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889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BE538F0-91A7-4047-898F-78444FEB81BA}" type="datetimeFigureOut">
              <a:rPr lang="pt-PT" smtClean="0"/>
              <a:t>17/03/2021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C510747-1583-4D90-9650-D1F280FE3E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8099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993000" y="4739699"/>
            <a:ext cx="7772400" cy="2118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Parque DA ASSEICEIRA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kumimoji="0" lang="pt-PT" sz="5000" b="0" i="0" u="none" strike="noStrike" kern="1200" cap="all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401" y="375385"/>
            <a:ext cx="5565789" cy="41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993000" y="4739699"/>
            <a:ext cx="7772400" cy="2118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Parque DA ASSEICEIRA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kumimoji="0" lang="pt-PT" sz="5000" b="0" i="0" u="none" strike="noStrike" kern="1200" cap="all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0711" y="0"/>
            <a:ext cx="3179665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localização</a:t>
            </a:r>
            <a:endParaRPr kumimoji="0" lang="pt-PT" sz="32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0711" y="574947"/>
            <a:ext cx="11540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spc="20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pt-PT" sz="2000" dirty="0"/>
              <a:t>A área de intervenção </a:t>
            </a:r>
            <a:r>
              <a:rPr lang="pt-PT" sz="2000" dirty="0" smtClean="0"/>
              <a:t>situa-se num terreno localizado entre a Estrada da Cascalheira e o Viaduto da Autoestrada –A13, no Vale da Asseiceira, na Freguesia da Barrosa.</a:t>
            </a:r>
          </a:p>
          <a:p>
            <a:endParaRPr lang="pt-PT" sz="20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1628274" y="1660358"/>
            <a:ext cx="10424366" cy="4038600"/>
            <a:chOff x="1628274" y="1660358"/>
            <a:chExt cx="10424366" cy="4038600"/>
          </a:xfrm>
        </p:grpSpPr>
        <p:grpSp>
          <p:nvGrpSpPr>
            <p:cNvPr id="20" name="Grupo 19"/>
            <p:cNvGrpSpPr/>
            <p:nvPr/>
          </p:nvGrpSpPr>
          <p:grpSpPr>
            <a:xfrm>
              <a:off x="1628274" y="2317792"/>
              <a:ext cx="4088190" cy="3381166"/>
              <a:chOff x="1628274" y="2317792"/>
              <a:chExt cx="4088190" cy="3381166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 rotWithShape="1">
              <a:blip r:embed="rId2"/>
              <a:srcRect l="23419" t="14841" r="24766" b="8972"/>
              <a:stretch/>
            </p:blipFill>
            <p:spPr>
              <a:xfrm>
                <a:off x="1628274" y="2317792"/>
                <a:ext cx="4088190" cy="3381166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4419601" y="4140802"/>
                <a:ext cx="579119" cy="567558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775156" y="1660358"/>
              <a:ext cx="6277484" cy="4038600"/>
              <a:chOff x="5775156" y="1660358"/>
              <a:chExt cx="6277484" cy="4038600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3"/>
              <a:srcRect l="21096" t="15860" r="12261" b="7917"/>
              <a:stretch/>
            </p:blipFill>
            <p:spPr>
              <a:xfrm>
                <a:off x="5775156" y="1660358"/>
                <a:ext cx="6277484" cy="4038600"/>
              </a:xfrm>
              <a:prstGeom prst="rect">
                <a:avLst/>
              </a:prstGeom>
            </p:spPr>
          </p:pic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89994" y="3667225"/>
                <a:ext cx="1697767" cy="7989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4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0711" y="0"/>
            <a:ext cx="3179665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rPr>
              <a:t>EXISTENTE</a:t>
            </a:r>
            <a:endParaRPr kumimoji="0" lang="pt-PT" sz="32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0711" y="574947"/>
            <a:ext cx="11540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spc="20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pt-PT" sz="2000" dirty="0" smtClean="0"/>
              <a:t>Trata-se de um terreno, arborizado, especialmente com pinheiro bravo, e pontuado com alguns exemplares de sobreiro e pinheiro manso.</a:t>
            </a:r>
          </a:p>
          <a:p>
            <a:r>
              <a:rPr lang="pt-PT" sz="2000" dirty="0" smtClean="0"/>
              <a:t>Existem no terreno alguns vestígios da sua utilização anterior, em estado bastante degradado.</a:t>
            </a:r>
            <a:endParaRPr lang="pt-PT" sz="2000" dirty="0" smtClean="0"/>
          </a:p>
          <a:p>
            <a:endParaRPr lang="pt-PT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" y="2015764"/>
            <a:ext cx="3429802" cy="25723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13" y="2015765"/>
            <a:ext cx="3422987" cy="25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96778" y="0"/>
            <a:ext cx="2525145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PROPOSTA</a:t>
            </a:r>
            <a:endParaRPr kumimoji="0" lang="pt-PT" sz="32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5654" y="535552"/>
            <a:ext cx="11540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spc="20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pt-PT" sz="2000" dirty="0" smtClean="0"/>
              <a:t>Com a presente intervenção pretende-se dotar o Parque de condições de uso/lazer, melhorando as instalações já existentes e criando novas, nomeadamente: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Recuperação das Instalação Sanitária /Duche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Criação de espaço de lavagens.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Zona de tendas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Zona de piqueniques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Recreio Infantil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Circuito de manutenção</a:t>
            </a:r>
            <a:endParaRPr lang="pt-PT" sz="2000" dirty="0" smtClean="0"/>
          </a:p>
          <a:p>
            <a:pPr marL="342900" indent="-342900">
              <a:buFontTx/>
              <a:buChar char="-"/>
            </a:pPr>
            <a:r>
              <a:rPr lang="pt-PT" sz="2000" dirty="0" smtClean="0"/>
              <a:t>Campo de futebol de praia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Campo de </a:t>
            </a:r>
            <a:r>
              <a:rPr lang="pt-PT" sz="2000" dirty="0" err="1" smtClean="0"/>
              <a:t>volei</a:t>
            </a:r>
            <a:r>
              <a:rPr lang="pt-PT" sz="2000" dirty="0" smtClean="0"/>
              <a:t> de Praia</a:t>
            </a:r>
          </a:p>
          <a:p>
            <a:pPr marL="342900" indent="-342900">
              <a:buFontTx/>
              <a:buChar char="-"/>
            </a:pPr>
            <a:r>
              <a:rPr lang="pt-PT" sz="2000" dirty="0" smtClean="0"/>
              <a:t>Estacionamento ligeiros e pesados</a:t>
            </a:r>
            <a:endParaRPr lang="pt-PT" sz="2000" dirty="0" smtClean="0"/>
          </a:p>
          <a:p>
            <a:pPr marL="342900" indent="-342900">
              <a:buFontTx/>
              <a:buChar char="-"/>
            </a:pPr>
            <a:endParaRPr lang="pt-PT" sz="2000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96778" y="0"/>
            <a:ext cx="2525145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PROPOSTA</a:t>
            </a:r>
            <a:endParaRPr kumimoji="0" lang="pt-PT" sz="32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1341" t="55457" r="28056" b="3789"/>
          <a:stretch/>
        </p:blipFill>
        <p:spPr>
          <a:xfrm>
            <a:off x="909958" y="657399"/>
            <a:ext cx="10372084" cy="489925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0519" t="25664" r="32754" b="20121"/>
          <a:stretch/>
        </p:blipFill>
        <p:spPr>
          <a:xfrm>
            <a:off x="144382" y="367695"/>
            <a:ext cx="7680960" cy="533569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25654" y="0"/>
            <a:ext cx="2448143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PROPOSTA</a:t>
            </a:r>
            <a:endParaRPr kumimoji="0" lang="pt-PT" sz="20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78848" t="43920" r="6512" b="23034"/>
          <a:stretch/>
        </p:blipFill>
        <p:spPr>
          <a:xfrm>
            <a:off x="8470457" y="1405287"/>
            <a:ext cx="3751280" cy="398485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915878" y="490167"/>
            <a:ext cx="1650195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80000"/>
              </a:lnSpc>
              <a:spcBef>
                <a:spcPct val="0"/>
              </a:spcBef>
              <a:defRPr/>
            </a:pPr>
            <a:r>
              <a:rPr lang="pt-PT" sz="2000" b="1" cap="all" spc="200" dirty="0" smtClean="0">
                <a:solidFill>
                  <a:srgbClr val="826F61">
                    <a:lumMod val="75000"/>
                  </a:srgbClr>
                </a:solidFill>
                <a:latin typeface="Corbel" panose="020B0503020204020204" pitchFamily="34" charset="0"/>
              </a:rPr>
              <a:t>LAVAGENS</a:t>
            </a:r>
            <a:endParaRPr lang="pt-PT" sz="2000" b="1" cap="all" spc="200" dirty="0">
              <a:solidFill>
                <a:srgbClr val="826F61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23602" y="827100"/>
            <a:ext cx="1890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80000"/>
              </a:lnSpc>
              <a:spcBef>
                <a:spcPct val="0"/>
              </a:spcBef>
              <a:defRPr/>
            </a:pPr>
            <a:r>
              <a:rPr lang="pt-PT" sz="2000" b="1" cap="all" spc="200" dirty="0" smtClean="0">
                <a:solidFill>
                  <a:srgbClr val="826F61">
                    <a:lumMod val="75000"/>
                  </a:srgbClr>
                </a:solidFill>
                <a:latin typeface="Corbel" panose="020B0503020204020204" pitchFamily="34" charset="0"/>
              </a:rPr>
              <a:t>I.S./DUCHES</a:t>
            </a:r>
            <a:endParaRPr lang="pt-PT" sz="2000" b="1" cap="all" spc="200" dirty="0">
              <a:solidFill>
                <a:srgbClr val="826F61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25654" y="0"/>
            <a:ext cx="2448143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PROPOSTA</a:t>
            </a:r>
            <a:endParaRPr kumimoji="0" lang="pt-PT" sz="20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25654" y="876174"/>
            <a:ext cx="6801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80000"/>
              </a:lnSpc>
              <a:spcBef>
                <a:spcPct val="0"/>
              </a:spcBef>
              <a:defRPr/>
            </a:pPr>
            <a:r>
              <a:rPr lang="pt-PT" sz="2000" b="1" cap="all" spc="200" dirty="0" smtClean="0">
                <a:solidFill>
                  <a:srgbClr val="826F61">
                    <a:lumMod val="75000"/>
                  </a:srgbClr>
                </a:solidFill>
                <a:latin typeface="Corbel" panose="020B0503020204020204" pitchFamily="34" charset="0"/>
              </a:rPr>
              <a:t>EQUIPAMENTOS DO CIRCUITO DE MANUTENÇÃO</a:t>
            </a:r>
            <a:endParaRPr lang="pt-PT" sz="2000" b="1" cap="all" spc="200" dirty="0">
              <a:solidFill>
                <a:srgbClr val="826F61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54" y="1384154"/>
            <a:ext cx="3121412" cy="208094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11" y="1384155"/>
            <a:ext cx="3114173" cy="207611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129" y="1384155"/>
            <a:ext cx="3115395" cy="207693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54" y="3540710"/>
            <a:ext cx="3121412" cy="208094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511" y="3540710"/>
            <a:ext cx="3114173" cy="2076115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25654" y="0"/>
            <a:ext cx="2448143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PROPOSTA</a:t>
            </a:r>
            <a:endParaRPr kumimoji="0" lang="pt-PT" sz="20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25654" y="655058"/>
            <a:ext cx="3775008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80000"/>
              </a:lnSpc>
              <a:spcBef>
                <a:spcPct val="0"/>
              </a:spcBef>
              <a:defRPr/>
            </a:pPr>
            <a:r>
              <a:rPr lang="pt-PT" sz="2000" b="1" cap="all" spc="200" dirty="0" smtClean="0">
                <a:solidFill>
                  <a:srgbClr val="826F61">
                    <a:lumMod val="75000"/>
                  </a:srgbClr>
                </a:solidFill>
                <a:latin typeface="Corbel" panose="020B0503020204020204" pitchFamily="34" charset="0"/>
              </a:rPr>
              <a:t>EQUIPAMENTOS infantil</a:t>
            </a:r>
            <a:endParaRPr lang="pt-PT" sz="2000" b="1" cap="all" spc="200" dirty="0">
              <a:solidFill>
                <a:srgbClr val="826F61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1" y="1047222"/>
            <a:ext cx="3385407" cy="22569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93" y="1047221"/>
            <a:ext cx="2690045" cy="22569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9114" r="7298"/>
          <a:stretch/>
        </p:blipFill>
        <p:spPr>
          <a:xfrm>
            <a:off x="397321" y="3406353"/>
            <a:ext cx="2829828" cy="225693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12215" r="12103"/>
          <a:stretch/>
        </p:blipFill>
        <p:spPr>
          <a:xfrm>
            <a:off x="3388213" y="3406353"/>
            <a:ext cx="2562131" cy="225693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/>
          <a:srcRect l="52958" t="24517" r="24091" b="32105"/>
          <a:stretch/>
        </p:blipFill>
        <p:spPr>
          <a:xfrm>
            <a:off x="7007192" y="999768"/>
            <a:ext cx="5011825" cy="4457756"/>
          </a:xfrm>
          <a:prstGeom prst="rect">
            <a:avLst/>
          </a:prstGeom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25654" y="0"/>
            <a:ext cx="2448143" cy="828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PROPOSTA</a:t>
            </a:r>
            <a:endParaRPr kumimoji="0" lang="pt-PT" sz="2000" b="1" i="0" u="none" strike="noStrike" kern="1200" cap="all" spc="2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25654" y="655058"/>
            <a:ext cx="3137910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80000"/>
              </a:lnSpc>
              <a:spcBef>
                <a:spcPct val="0"/>
              </a:spcBef>
              <a:defRPr/>
            </a:pPr>
            <a:r>
              <a:rPr lang="pt-PT" sz="2000" b="1" cap="all" spc="200" dirty="0" smtClean="0">
                <a:solidFill>
                  <a:srgbClr val="826F61">
                    <a:lumMod val="75000"/>
                  </a:srgbClr>
                </a:solidFill>
                <a:latin typeface="Corbel" panose="020B0503020204020204" pitchFamily="34" charset="0"/>
              </a:rPr>
              <a:t>Mobiliário URBANO</a:t>
            </a:r>
            <a:endParaRPr lang="pt-PT" sz="2000" b="1" cap="all" spc="200" dirty="0">
              <a:solidFill>
                <a:srgbClr val="826F61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4329884" y="5775158"/>
            <a:ext cx="7772400" cy="1082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RECUPERAÇÃO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Parque DA ASSEICEIRA</a:t>
            </a:r>
          </a:p>
          <a:p>
            <a:pPr lvl="0">
              <a:defRPr/>
            </a:pPr>
            <a:r>
              <a:rPr lang="pt-PT" sz="2800" dirty="0">
                <a:solidFill>
                  <a:schemeClr val="tx1"/>
                </a:solidFill>
                <a:latin typeface="Corbel" panose="020B0503020204020204" pitchFamily="34" charset="0"/>
              </a:rPr>
              <a:t>BARROSA</a:t>
            </a:r>
            <a:endParaRPr lang="pt-PT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54" y="1232300"/>
            <a:ext cx="3825642" cy="25504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882" y="1232300"/>
            <a:ext cx="3825642" cy="25504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110" y="1232300"/>
            <a:ext cx="3825642" cy="25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Ardósia</Template>
  <TotalTime>296</TotalTime>
  <Words>201</Words>
  <Application>Microsoft Office PowerPoint</Application>
  <PresentationFormat>Ecrã Panorâmico</PresentationFormat>
  <Paragraphs>56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5" baseType="lpstr">
      <vt:lpstr>Calisto MT</vt:lpstr>
      <vt:lpstr>Corbel</vt:lpstr>
      <vt:lpstr>Trebuchet MS</vt:lpstr>
      <vt:lpstr>Wingdings 2</vt:lpstr>
      <vt:lpstr>Ardósia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Brigham da Silva Ramalho Correia Rosa</dc:creator>
  <cp:lastModifiedBy>Ana Cristina Brigham da Silva Ramalho Correia Rosa</cp:lastModifiedBy>
  <cp:revision>33</cp:revision>
  <dcterms:created xsi:type="dcterms:W3CDTF">2021-03-15T15:46:01Z</dcterms:created>
  <dcterms:modified xsi:type="dcterms:W3CDTF">2021-03-17T16:41:44Z</dcterms:modified>
</cp:coreProperties>
</file>